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38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84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5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88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79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14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48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4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48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35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59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4BDEC-8BA2-4BED-86EF-010D86AE72EA}" type="datetimeFigureOut">
              <a:rPr lang="ko-KR" altLang="en-US" smtClean="0"/>
              <a:t>2019-03-11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073C7-D5F3-4385-8485-E5EDF5EB03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22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4140" y="-12717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dirty="0" smtClean="0">
                <a:effectLst/>
                <a:ea typeface="Malgun Gothic" panose="020B0503020000020004" pitchFamily="50" charset="-127"/>
              </a:rPr>
              <a:t> </a:t>
            </a:r>
          </a:p>
          <a:p>
            <a:r>
              <a:rPr lang="en-US" altLang="ko-KR" b="1" dirty="0" smtClean="0">
                <a:solidFill>
                  <a:srgbClr val="1E4E79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각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코스트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별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쓸만한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카드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정리</a:t>
            </a:r>
            <a:endParaRPr lang="en-US" altLang="ko-KR" b="1" dirty="0" smtClean="0">
              <a:solidFill>
                <a:srgbClr val="1E4E79"/>
              </a:solidFill>
              <a:effectLst/>
              <a:ea typeface="Malgun Gothic" panose="020B0503020000020004" pitchFamily="50" charset="-127"/>
            </a:endParaRPr>
          </a:p>
          <a:p>
            <a:endParaRPr lang="ko-KR" altLang="ko-KR" b="1" dirty="0">
              <a:solidFill>
                <a:srgbClr val="1E4E79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0043" y="69541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>
                <a:effectLst/>
                <a:ea typeface="Malgun Gothic" panose="020B0503020000020004" pitchFamily="50" charset="-127"/>
              </a:rPr>
              <a:t> 1</a:t>
            </a:r>
            <a:r>
              <a:rPr lang="ko-KR" altLang="ko-KR" sz="1200" dirty="0" smtClean="0">
                <a:effectLst/>
                <a:ea typeface="Malgun Gothic" panose="020B0503020000020004" pitchFamily="50" charset="-127"/>
              </a:rPr>
              <a:t>코부터</a:t>
            </a:r>
            <a:r>
              <a:rPr lang="en-US" altLang="ko-KR" sz="1200" dirty="0" smtClean="0">
                <a:effectLst/>
                <a:ea typeface="Malgun Gothic" panose="020B0503020000020004" pitchFamily="50" charset="-127"/>
              </a:rPr>
              <a:t> 8</a:t>
            </a:r>
            <a:r>
              <a:rPr lang="ko-KR" altLang="ko-KR" sz="1200" dirty="0" smtClean="0">
                <a:effectLst/>
                <a:ea typeface="Malgun Gothic" panose="020B0503020000020004" pitchFamily="50" charset="-127"/>
              </a:rPr>
              <a:t>코까지</a:t>
            </a:r>
          </a:p>
          <a:p>
            <a:r>
              <a:rPr lang="en-US" altLang="ko-KR" sz="12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200" dirty="0" err="1" smtClean="0">
                <a:effectLst/>
                <a:ea typeface="Malgun Gothic" panose="020B0503020000020004" pitchFamily="50" charset="-127"/>
              </a:rPr>
              <a:t>덱</a:t>
            </a:r>
            <a:r>
              <a:rPr lang="en-US" altLang="ko-KR" sz="12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200" dirty="0" smtClean="0">
                <a:effectLst/>
                <a:ea typeface="Malgun Gothic" panose="020B0503020000020004" pitchFamily="50" charset="-127"/>
              </a:rPr>
              <a:t>최대</a:t>
            </a:r>
            <a:r>
              <a:rPr lang="en-US" altLang="ko-KR" sz="12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200" dirty="0" smtClean="0">
                <a:effectLst/>
                <a:ea typeface="Malgun Gothic" panose="020B0503020000020004" pitchFamily="50" charset="-127"/>
              </a:rPr>
              <a:t>허용</a:t>
            </a:r>
            <a:r>
              <a:rPr lang="en-US" altLang="ko-KR" sz="12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200" dirty="0" smtClean="0">
                <a:effectLst/>
                <a:ea typeface="Malgun Gothic" panose="020B0503020000020004" pitchFamily="50" charset="-127"/>
              </a:rPr>
              <a:t>코스트는</a:t>
            </a:r>
            <a:r>
              <a:rPr lang="en-US" altLang="ko-KR" sz="1200" dirty="0" smtClean="0">
                <a:effectLst/>
                <a:ea typeface="Malgun Gothic" panose="020B0503020000020004" pitchFamily="50" charset="-127"/>
              </a:rPr>
              <a:t> 20</a:t>
            </a:r>
            <a:endParaRPr lang="ko-KR" altLang="ko-KR" sz="1200" dirty="0">
              <a:effectLst/>
              <a:ea typeface="Malgun Gothic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0043" y="1110450"/>
            <a:ext cx="98442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(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등급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고급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이하는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다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제거하셔도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됩니다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.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먹이는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건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경험치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카드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대비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err="1" smtClean="0">
                <a:effectLst/>
                <a:ea typeface="Malgun Gothic" panose="020B0503020000020004" pitchFamily="50" charset="-127"/>
              </a:rPr>
              <a:t>실링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</a:p>
          <a:p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낭비가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되기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때문에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en-US" sz="1050" dirty="0">
                <a:ea typeface="Malgun Gothic" panose="020B0503020000020004" pitchFamily="50" charset="-127"/>
              </a:rPr>
              <a:t>추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천 드리지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않습니다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.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제거로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관련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업적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깨시는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걸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050" dirty="0" smtClean="0">
                <a:effectLst/>
                <a:ea typeface="Malgun Gothic" panose="020B0503020000020004" pitchFamily="50" charset="-127"/>
              </a:rPr>
              <a:t>추천 드려요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.)</a:t>
            </a:r>
          </a:p>
          <a:p>
            <a:r>
              <a:rPr lang="ko-KR" altLang="en-US" sz="1050" dirty="0" smtClean="0">
                <a:ea typeface="Malgun Gothic" panose="020B0503020000020004" pitchFamily="50" charset="-127"/>
              </a:rPr>
              <a:t>카드 등급 </a:t>
            </a:r>
            <a:r>
              <a:rPr lang="ko-KR" altLang="en-US" sz="1050" dirty="0" smtClean="0">
                <a:solidFill>
                  <a:schemeClr val="bg1">
                    <a:lumMod val="50000"/>
                  </a:schemeClr>
                </a:solidFill>
                <a:ea typeface="Malgun Gothic" panose="020B0503020000020004" pitchFamily="50" charset="-127"/>
              </a:rPr>
              <a:t>일반 </a:t>
            </a:r>
            <a:r>
              <a:rPr lang="ko-KR" altLang="en-US" sz="1050" dirty="0" smtClean="0">
                <a:solidFill>
                  <a:srgbClr val="00B050"/>
                </a:solidFill>
                <a:ea typeface="Malgun Gothic" panose="020B0503020000020004" pitchFamily="50" charset="-127"/>
              </a:rPr>
              <a:t>희귀 </a:t>
            </a:r>
            <a:r>
              <a:rPr lang="ko-KR" altLang="en-US" sz="1050" dirty="0" smtClean="0">
                <a:solidFill>
                  <a:srgbClr val="0070C0"/>
                </a:solidFill>
                <a:ea typeface="Malgun Gothic" panose="020B0503020000020004" pitchFamily="50" charset="-127"/>
              </a:rPr>
              <a:t>고급 </a:t>
            </a:r>
            <a:r>
              <a:rPr lang="ko-KR" altLang="en-US" sz="1050" dirty="0" smtClean="0">
                <a:solidFill>
                  <a:srgbClr val="7030A0"/>
                </a:solidFill>
                <a:ea typeface="Malgun Gothic" panose="020B0503020000020004" pitchFamily="50" charset="-127"/>
              </a:rPr>
              <a:t>영웅 </a:t>
            </a:r>
            <a:r>
              <a:rPr lang="ko-KR" altLang="en-US" sz="1050" dirty="0" smtClean="0">
                <a:solidFill>
                  <a:srgbClr val="FFC000"/>
                </a:solidFill>
                <a:ea typeface="Malgun Gothic" panose="020B0503020000020004" pitchFamily="50" charset="-127"/>
              </a:rPr>
              <a:t>전설 </a:t>
            </a:r>
            <a:r>
              <a:rPr lang="ko-KR" altLang="en-US" sz="1050" dirty="0" smtClean="0">
                <a:ea typeface="Malgun Gothic" panose="020B0503020000020004" pitchFamily="50" charset="-127"/>
              </a:rPr>
              <a:t>순</a:t>
            </a:r>
            <a:endParaRPr lang="ko-KR" altLang="ko-KR" sz="1050" dirty="0">
              <a:effectLst/>
              <a:ea typeface="Malgun Gothic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0043" y="1769619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1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코스트</a:t>
            </a:r>
            <a:endParaRPr lang="ko-KR" alt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86045" y="2250889"/>
            <a:ext cx="2387724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2792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ko-KR" altLang="ko-KR" sz="8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ko-KR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1코</a:t>
            </a:r>
            <a:r>
              <a:rPr kumimoji="0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가성비</a:t>
            </a:r>
            <a:r>
              <a:rPr kumimoji="0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 갑 </a:t>
            </a:r>
            <a:endParaRPr kumimoji="0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1</a:t>
            </a:r>
            <a:r>
              <a:rPr kumimoji="0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스킬 동조</a:t>
            </a:r>
            <a:r>
              <a:rPr kumimoji="0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(</a:t>
            </a:r>
            <a:r>
              <a:rPr kumimoji="0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회피</a:t>
            </a:r>
            <a:r>
              <a:rPr kumimoji="0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) </a:t>
            </a:r>
            <a:r>
              <a:rPr kumimoji="0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계승 가치 </a:t>
            </a:r>
            <a:r>
              <a:rPr kumimoji="0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o</a:t>
            </a:r>
            <a:r>
              <a:rPr kumimoji="0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4" name="Picture 10" descr="단구:霏 &#10;국웉。결91 &#10;훼之101)넣 &#10;0원 &#10;OK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3" y="2096400"/>
            <a:ext cx="4942703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卜루투 [13] &#10;29 &#10;민 간 &#10;돌격 : 1 &#10;1련 을롯 카드믜 공격력대 1 증가 &#10;합니다. (중첩 불가눔) &#10;단걸(지멍타 적중) &#10;을롯 카드믜 속성대 나와 럍 &#10;다년 나와 카드 치텸타 석중 &#10;를口1 6% 증가합Ll다l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44" y="2096400"/>
            <a:ext cx="6105267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942703" y="3281940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1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코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err="1" smtClean="0">
                <a:effectLst/>
                <a:ea typeface="Malgun Gothic" panose="020B0503020000020004" pitchFamily="50" charset="-127"/>
              </a:rPr>
              <a:t>가성비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갑</a:t>
            </a:r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1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스킬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돌격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: 1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번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2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스킬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단결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(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치명타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적중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)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계승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가치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x-none" altLang="ko-KR" sz="1100" dirty="0" smtClean="0">
                <a:effectLst/>
                <a:ea typeface="Malgun Gothic" panose="020B0503020000020004" pitchFamily="50" charset="-127"/>
              </a:rPr>
              <a:t>o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ko-KR" sz="1100" dirty="0" err="1" smtClean="0">
                <a:effectLst/>
                <a:ea typeface="Malgun Gothic" panose="020B0503020000020004" pitchFamily="50" charset="-127"/>
              </a:rPr>
              <a:t>홀수덱에서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1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코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카드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에이스로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사용</a:t>
            </a:r>
            <a:endParaRPr lang="ko-KR" altLang="ko-KR" sz="1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1037" name="Picture 13" descr="세리마 [ 20] &#10;24 &#10;민 간 &#10;찬)K기결 저 할) &#10;1련 카드가 나와 럍은 속성口l라년 &#10;1련 카드 가결 서합 20% 증가합 &#10;니다. &#10;응원 &#10;카드믜 공격력대 나보다 작 &#10;다년 카드믜 공격력대 1 증 &#10;가합니다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" y="4325760"/>
            <a:ext cx="5231028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-358346" y="547444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1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코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err="1" smtClean="0">
                <a:effectLst/>
                <a:ea typeface="Malgun Gothic" panose="020B0503020000020004" pitchFamily="50" charset="-127"/>
              </a:rPr>
              <a:t>가성비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갑</a:t>
            </a:r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2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스킬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응원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계승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가치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x-none" altLang="ko-KR" sz="1100" dirty="0" smtClean="0">
                <a:effectLst/>
                <a:ea typeface="Malgun Gothic" panose="020B0503020000020004" pitchFamily="50" charset="-127"/>
              </a:rPr>
              <a:t>o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ko-KR" sz="1100" dirty="0" err="1" smtClean="0">
                <a:effectLst/>
                <a:ea typeface="Malgun Gothic" panose="020B0503020000020004" pitchFamily="50" charset="-127"/>
              </a:rPr>
              <a:t>홀수덱에서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1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코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카드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에이스로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사용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endParaRPr lang="ko-KR" altLang="ko-KR" sz="1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1038" name="Picture 14" descr="하물로크 [1] &#10;27 &#10;민 간 &#10;동조(기결 저할) &#10;을롯 카드믜 속성대 나와 럍 &#10;다년 을롯 카드 가결 서합 &#10;30% 증가합Ll다l &#10;정기(지멍타 적중) &#10;자신들 제회한 카드들믜 속성대 &#10;자신과 럍다년 자신들 제외하고 &#10;치텸타 석중를口1 9% 증가합Ll다l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257164"/>
            <a:ext cx="6283411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942703" y="557954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2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스킬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정기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(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치명타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적중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)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계승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가치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x-none" altLang="ko-KR" sz="1100" dirty="0" smtClean="0">
                <a:effectLst/>
                <a:ea typeface="Malgun Gothic" panose="020B0503020000020004" pitchFamily="50" charset="-127"/>
              </a:rPr>
              <a:t>o (</a:t>
            </a:r>
            <a:r>
              <a:rPr lang="ko-KR" altLang="ko-KR" sz="1100" dirty="0" err="1" smtClean="0">
                <a:effectLst/>
                <a:ea typeface="Malgun Gothic" panose="020B0503020000020004" pitchFamily="50" charset="-127"/>
              </a:rPr>
              <a:t>속성덱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한정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)</a:t>
            </a:r>
            <a:endParaRPr lang="ko-KR" altLang="ko-KR" sz="1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5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4735"/>
            <a:ext cx="5791199" cy="208829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428367" y="2051221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간파의 외침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: 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번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직격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기절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빛의 심판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lvl="1" fontAlgn="ctr"/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94735"/>
            <a:ext cx="6359610" cy="205520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667633" y="1928768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정찰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지휘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저격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감전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용기의 함성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자체로도 충분히 좋은 카드이나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그가 국왕이 되면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패왕이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된다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  <a:p>
            <a:pPr lvl="1" fontAlgn="ctr"/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3" y="2821698"/>
            <a:ext cx="5791200" cy="170356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428367" y="444099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합일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직격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지진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158438"/>
            <a:ext cx="6124833" cy="178267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457567" y="471815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공격력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3" y="5195409"/>
            <a:ext cx="5762367" cy="167928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457567" y="539641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필수 카드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균형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제압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감전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코의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크로마니움과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같이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원투펀치를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맡아줄 에이스 카드이다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타나토스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</a:t>
            </a:r>
            <a:r>
              <a:rPr lang="en-US" altLang="ko-KR" sz="1100" dirty="0" err="1" smtClean="0">
                <a:ea typeface="Malgun Gothic" panose="020B0503020000020004" pitchFamily="50" charset="-127"/>
              </a:rPr>
              <a:t>ver</a:t>
            </a:r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945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0011" cy="18954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45989" y="1747224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지휘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억압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기절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011" y="66674"/>
            <a:ext cx="6334897" cy="17621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346357" y="166206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급습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제압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동결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54502"/>
            <a:ext cx="5750011" cy="123825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345989" y="36997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합일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011" y="2432545"/>
            <a:ext cx="6334897" cy="12763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346357" y="363632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균형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82173"/>
            <a:ext cx="5750011" cy="122872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403654" y="564695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합일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011" y="4307841"/>
            <a:ext cx="6334897" cy="113347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346357" y="556231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수호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III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합일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865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2" y="0"/>
            <a:ext cx="5836250" cy="12477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04800" y="117076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지휘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292" y="114299"/>
            <a:ext cx="6186616" cy="101917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354594" y="114663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연막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2" y="1625793"/>
            <a:ext cx="5729158" cy="12477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362465" y="268226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지휘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1" y="1590673"/>
            <a:ext cx="6400800" cy="130492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354594" y="263398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제압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공포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13149"/>
            <a:ext cx="5791200" cy="115252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362465" y="421412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선견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3064873"/>
            <a:ext cx="6334897" cy="128587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313406" y="416070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억압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지진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55361"/>
            <a:ext cx="5791200" cy="128587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-444843" y="582579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제압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기절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6891" y="4752608"/>
            <a:ext cx="6485109" cy="1257300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5262048" y="5955485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부여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</p:spTree>
    <p:extLst>
      <p:ext uri="{BB962C8B-B14F-4D97-AF65-F5344CB8AC3E}">
        <p14:creationId xmlns:p14="http://schemas.microsoft.com/office/powerpoint/2010/main" val="388947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6" y="0"/>
            <a:ext cx="5876153" cy="12858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37752" y="1154292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719" y="146994"/>
            <a:ext cx="6174373" cy="78105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417096" y="98579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4846" y="1816149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1E4E79"/>
                </a:solidFill>
                <a:ea typeface="Malgun Gothic" panose="020B0503020000020004" pitchFamily="50" charset="-127"/>
              </a:rPr>
              <a:t>5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코스트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8" y="2247174"/>
            <a:ext cx="5894512" cy="197296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-428369" y="4209273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악마형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감응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: 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번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승전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공포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마수의 기합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자버프로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이미 치명타 적중률이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40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에 육박하는 데다가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또는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치명덱을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쓴다면 필수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3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본인이 활용하기 힘들기에 다른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스킬로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바꿔도 무방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719" y="2000815"/>
            <a:ext cx="6174374" cy="221932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667631" y="422014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5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토속성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감응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: 5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번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체력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동결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진너웨일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님이시다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!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  <a:endParaRPr lang="en-US" altLang="ko-KR" sz="1100" dirty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충분히 강한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스킬셋이지만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앞서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발탄을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보고나면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아쉬움이 많은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…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발탄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보다 더욱 한정적인 상황에서만 쓰이지만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번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스킬로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회피덱에서는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필수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365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45427" cy="18097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78941" y="173917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재생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427" y="0"/>
            <a:ext cx="6046573" cy="188595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692346" y="1700705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5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회심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바스티안을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계승용 카드로도 많이 쓰지만 이만한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5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카드는 별로 없다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2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보존한채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다른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계승하고 쓰는 것이 더 효율적이다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0606"/>
            <a:ext cx="6145427" cy="180022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477795" y="3909243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격앙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예측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동결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67480"/>
            <a:ext cx="6096000" cy="18859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618205" y="418083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통솔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32073"/>
            <a:ext cx="6096000" cy="18288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477795" y="603804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격앙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예측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동결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기존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샤샤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카드와 다른 점은 생명력이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1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올라가 에이스 카드로 기용 가능 하다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582141"/>
            <a:ext cx="6096000" cy="185737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544064" y="6050814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통솔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애는 기존에서 생명력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올라도 쓸 일 자체로 쓸 일 없다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91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99438" cy="12858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62464" y="1178783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분석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합일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36" y="19050"/>
            <a:ext cx="6293708" cy="12668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263979" y="111288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합일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89155"/>
            <a:ext cx="5799438" cy="12192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362464" y="2830470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동결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격려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537" y="1729317"/>
            <a:ext cx="6367848" cy="1143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63979" y="2820262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보복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3545231"/>
            <a:ext cx="5799438" cy="126682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-362464" y="463677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부여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공명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스킬 두 개가 따로 놀아 둘 중 하나만을 골라야 한다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3536" y="3545230"/>
            <a:ext cx="6367849" cy="126682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263979" y="472141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체력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087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48865" cy="12477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45988" y="112746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부여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격려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스킬 두 개가 따로 놀아 둘 중 하나만을 골라야 한다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65" y="0"/>
            <a:ext cx="6310183" cy="13049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416380" y="112745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공명 </a:t>
            </a:r>
            <a:r>
              <a:rPr lang="en-US" altLang="ko-KR" sz="1100" dirty="0">
                <a:ea typeface="Malgun Gothic" panose="020B0503020000020004" pitchFamily="50" charset="-127"/>
              </a:rPr>
              <a:t>I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6901"/>
            <a:ext cx="5848865" cy="12954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345988" y="309996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동조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공격력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865" y="1896901"/>
            <a:ext cx="6343135" cy="82867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416380" y="280891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49721"/>
            <a:ext cx="5848865" cy="80962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345988" y="496276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공명 </a:t>
            </a:r>
            <a:r>
              <a:rPr lang="en-US" altLang="ko-KR" sz="1100" dirty="0">
                <a:ea typeface="Malgun Gothic" panose="020B0503020000020004" pitchFamily="50" charset="-127"/>
              </a:rPr>
              <a:t>I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3489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5903" y="130289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1E4E79"/>
                </a:solidFill>
                <a:ea typeface="Malgun Gothic" panose="020B0503020000020004" pitchFamily="50" charset="-127"/>
              </a:rPr>
              <a:t>6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코스트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1" y="499621"/>
            <a:ext cx="5764299" cy="221932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-362466" y="254523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격려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민첩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저격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석화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광기의 전율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모든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스킬이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좋지만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가히 사기라고 볼 수 있는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스킬이다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481" y="587846"/>
            <a:ext cx="6291519" cy="187642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434326" y="2534280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이래도 더 못 한 영웅 카드가 득실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거린다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3" y="3784310"/>
            <a:ext cx="5834578" cy="191452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-362466" y="5638207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감전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스킬셋은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좋으나 스스로 쓰기 애매하다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481" y="3613105"/>
            <a:ext cx="6196444" cy="177165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472112" y="533812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응보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공포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스텟이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다소 애매하나 속성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덱에서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활약할 수 여지가 충분히 있다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32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8" y="42862"/>
            <a:ext cx="6143240" cy="16859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269661" y="1532244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격앙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42" y="0"/>
            <a:ext cx="5994958" cy="177165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752198" y="162743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6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급습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기절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2408"/>
            <a:ext cx="6197042" cy="18954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269661" y="3831340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감전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371814"/>
            <a:ext cx="6096000" cy="181927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603917" y="3919281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감전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스킬셋은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좋고 기존 카드에서 체력이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1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올랐지만 역시 자체로 쓰여지기 힘들다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9" y="4519445"/>
            <a:ext cx="6020281" cy="17145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343802" y="602180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격앙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이하 동문</a:t>
            </a:r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1313" y="4858000"/>
            <a:ext cx="6200687" cy="134302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603917" y="602180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억압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공포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스킬만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보면 계승용 카드이나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카드 중 가장 높은 공격력을 가지고 있다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그 만큼 체력이 낮아 쓰기 힘들지만 충분히 활용할 여지 있음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411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0" y="112626"/>
            <a:ext cx="5794676" cy="12287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93229" y="118699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>
                <a:ea typeface="Malgun Gothic" panose="020B0503020000020004" pitchFamily="50" charset="-127"/>
              </a:rPr>
              <a:t>)</a:t>
            </a:r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57" y="0"/>
            <a:ext cx="6114590" cy="12954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420342" y="1125907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6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회피덱의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원조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그러나 현재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가성비는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별로 좋지 않다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합일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에이스를 담당할 만한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스텟과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등급에 비해 좋은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스킬셋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그에 맞게 구하기도 쉽지만 현재 탑 계승용 카드인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어레기와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비슷하거나 높은 가격으로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가성비는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낮다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0" y="1648424"/>
            <a:ext cx="5794676" cy="11049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393229" y="2692249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6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승전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감전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스텟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자체는 에이스 감이 아니나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이를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스킬셋이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보완해준다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056" y="2233903"/>
            <a:ext cx="6240425" cy="12382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420342" y="334298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>
                <a:ea typeface="Malgun Gothic" panose="020B0503020000020004" pitchFamily="50" charset="-127"/>
              </a:rPr>
              <a:t>)</a:t>
            </a:r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0" y="3582454"/>
            <a:ext cx="5794676" cy="127635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440801" y="474005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합일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>
                <a:ea typeface="Malgun Gothic" panose="020B0503020000020004" pitchFamily="50" charset="-127"/>
              </a:rPr>
              <a:t>)</a:t>
            </a:r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056" y="3758193"/>
            <a:ext cx="6240425" cy="130492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353875" y="492268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지진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7" y="5289390"/>
            <a:ext cx="5871579" cy="84772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-440801" y="614794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0056" y="5414593"/>
            <a:ext cx="6240425" cy="752475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5353875" y="621193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균형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524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27 &#10;감夐K지멍타 적중) &#10;양 카드믜 코스트가 나보다 크 &#10;다년 카드믜 치텸타 석중를 &#10;대 3% 증가합Ll다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9" y="271848"/>
            <a:ext cx="5346356" cy="9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251253" y="1194486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1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코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err="1" smtClean="0">
                <a:effectLst/>
                <a:ea typeface="Malgun Gothic" panose="020B0503020000020004" pitchFamily="50" charset="-127"/>
              </a:rPr>
              <a:t>가성비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갑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1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스킬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강화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(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치명타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적중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)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계승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가치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x-none" altLang="ko-KR" sz="1100" dirty="0" smtClean="0">
                <a:effectLst/>
                <a:ea typeface="Malgun Gothic" panose="020B0503020000020004" pitchFamily="50" charset="-127"/>
              </a:rPr>
              <a:t>o</a:t>
            </a:r>
            <a:endParaRPr lang="ko-KR" altLang="ko-KR" sz="1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2050" name="Picture 2" descr="참조의 [7] &#10;27 &#10;톻을(회Ⅱl) &#10;나와 카드믜 코스트가 홀수 &#10;라면 세 카드 모두 회피를口1 6% &#10;증가합Ll다l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40" y="365811"/>
            <a:ext cx="6429891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983892" y="1194486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1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코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err="1" smtClean="0">
                <a:effectLst/>
                <a:ea typeface="Malgun Gothic" panose="020B0503020000020004" pitchFamily="50" charset="-127"/>
              </a:rPr>
              <a:t>가성비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갑</a:t>
            </a:r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1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스킬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통솔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(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)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계승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가치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x-none" altLang="ko-KR" sz="1100" dirty="0" smtClean="0">
                <a:effectLst/>
                <a:ea typeface="Malgun Gothic" panose="020B0503020000020004" pitchFamily="50" charset="-127"/>
              </a:rPr>
              <a:t>o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(</a:t>
            </a:r>
            <a:r>
              <a:rPr lang="ko-KR" altLang="ko-KR" sz="1100" dirty="0" err="1" smtClean="0">
                <a:effectLst/>
                <a:ea typeface="Malgun Gothic" panose="020B0503020000020004" pitchFamily="50" charset="-127"/>
              </a:rPr>
              <a:t>홀수덱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한정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)</a:t>
            </a:r>
            <a:endParaRPr lang="ko-KR" altLang="ko-KR" sz="1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2051" name="Picture 3" descr="사베른 [ 기 &#10;20 &#10;민 간 &#10;단걸(회미) &#10;을롯 카드믜 속성대 나와 럍 &#10;다년 나와 카드 회피를口l &#10;6% 증가합Ll다l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" y="2023161"/>
            <a:ext cx="54699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251253" y="284585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1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스킬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단결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(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)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계승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가치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x-none" altLang="ko-KR" sz="1100" dirty="0" smtClean="0">
                <a:effectLst/>
                <a:ea typeface="Malgun Gothic" panose="020B0503020000020004" pitchFamily="50" charset="-127"/>
              </a:rPr>
              <a:t>o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(</a:t>
            </a:r>
            <a:r>
              <a:rPr lang="ko-KR" altLang="ko-KR" sz="1100" dirty="0" err="1" smtClean="0">
                <a:effectLst/>
                <a:ea typeface="Malgun Gothic" panose="020B0503020000020004" pitchFamily="50" charset="-127"/>
              </a:rPr>
              <a:t>속성덱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100" dirty="0" smtClean="0">
                <a:effectLst/>
                <a:ea typeface="Malgun Gothic" panose="020B0503020000020004" pitchFamily="50" charset="-127"/>
              </a:rPr>
              <a:t>한정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)</a:t>
            </a:r>
            <a:endParaRPr lang="ko-KR" altLang="ko-KR" sz="1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69" y="4146710"/>
            <a:ext cx="6359609" cy="23622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23569" y="3617675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1E4E79"/>
                </a:solidFill>
                <a:ea typeface="Malgun Gothic" panose="020B0503020000020004" pitchFamily="50" charset="-127"/>
              </a:rPr>
              <a:t>2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코스트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285471" y="453070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ffectLst/>
                <a:ea typeface="Malgun Gothic" panose="020B0503020000020004" pitchFamily="50" charset="-127"/>
              </a:rPr>
              <a:t>코 최강 카드 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ffectLst/>
                <a:ea typeface="Malgun Gothic" panose="020B0503020000020004" pitchFamily="50" charset="-127"/>
              </a:rPr>
              <a:t>중요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부여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투지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동결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ffectLst/>
                <a:ea typeface="Malgun Gothic" panose="020B0503020000020004" pitchFamily="50" charset="-127"/>
              </a:rPr>
              <a:t>스킬 계승된 힘 계승 가치 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속성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부터 코스트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(2),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까지 흠 잡을 게 없는 최강 카드</a:t>
            </a:r>
            <a:endParaRPr lang="ko-KR" altLang="ko-KR" sz="1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9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5903" y="130289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1E4E79"/>
                </a:solidFill>
                <a:ea typeface="Malgun Gothic" panose="020B0503020000020004" pitchFamily="50" charset="-127"/>
              </a:rPr>
              <a:t>7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코스트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430298"/>
            <a:ext cx="5857102" cy="22574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453236" y="243373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7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우리들을 괴롭힌 그녀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혼추와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마찬가지로 카드 중 가장 높은 공격력 보유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그와 더불어 가장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가성비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좋은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기절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라제니스의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축복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압도적인 공격력과 매력적인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스킬셋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그런데 가장 얻기 쉬운 전설카드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게다가 일러스트에다 속성까지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웨이와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더불어 최강의 카드이다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006" y="430298"/>
            <a:ext cx="6190698" cy="216217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326778" y="243373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진정한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실리안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카드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선견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패자의 검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기존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실리안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보다 뛰어난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매력적인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자버프를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종류별로 가지고 있다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1" y="3880284"/>
            <a:ext cx="5843584" cy="189547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-453236" y="5562871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7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타나토스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7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</a:t>
            </a:r>
            <a:r>
              <a:rPr lang="en-US" altLang="ko-KR" sz="1100" dirty="0" err="1" smtClean="0">
                <a:ea typeface="Malgun Gothic" panose="020B0503020000020004" pitchFamily="50" charset="-127"/>
              </a:rPr>
              <a:t>ver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분석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확률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기절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갓령도사의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상위호환 에이스이나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베아트리스의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존엄에 묻혀버린 비운의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대신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짝수덱에서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재기를 성공했다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516" y="3785034"/>
            <a:ext cx="6258188" cy="131445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326778" y="499116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혼추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베아트리스와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더불어 카드 중 가장 높은 공격력을 보유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그러나 예의상 올린 것 뿐이지 이 카드는 활용하기 굉장히 힘들다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67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5" y="120606"/>
            <a:ext cx="5507252" cy="8667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299665" y="92167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카린이들의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갓령도사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7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게다가 무려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성속성이다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그러나 아쉬운 건 등급에 따른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제한과 상위호환이 너무 많다는 점이다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57" y="2559"/>
            <a:ext cx="6409038" cy="12192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207587" y="921677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갓령도사의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대체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쉬운 수급 난이도와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갓령도사와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별반 다를 거 없는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스텟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그러나 한 단계 높은 등급으로 정말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대체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＇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만 가능한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여전히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7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코에는 상위호환이 많기에 결국은 제물이다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3905" y="1675730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1E4E79"/>
                </a:solidFill>
                <a:ea typeface="Malgun Gothic" panose="020B0503020000020004" pitchFamily="50" charset="-127"/>
              </a:rPr>
              <a:t>8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코스트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43905" y="2007322"/>
            <a:ext cx="984421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 smtClean="0">
                <a:effectLst/>
                <a:ea typeface="Malgun Gothic" panose="020B0503020000020004" pitchFamily="50" charset="-127"/>
              </a:rPr>
              <a:t>추천 카드를 알려드리기 전 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8</a:t>
            </a:r>
            <a:r>
              <a:rPr lang="ko-KR" altLang="en-US" sz="1050" dirty="0" smtClean="0">
                <a:effectLst/>
                <a:ea typeface="Malgun Gothic" panose="020B0503020000020004" pitchFamily="50" charset="-127"/>
              </a:rPr>
              <a:t>코스트의 대해 설명</a:t>
            </a:r>
            <a:r>
              <a:rPr lang="ko-KR" altLang="en-US" sz="1050" dirty="0" smtClean="0">
                <a:ea typeface="Malgun Gothic" panose="020B0503020000020004" pitchFamily="50" charset="-127"/>
              </a:rPr>
              <a:t>합니다</a:t>
            </a:r>
            <a:r>
              <a:rPr lang="en-US" altLang="ko-KR" sz="1050" dirty="0" smtClean="0">
                <a:ea typeface="Malgun Gothic" panose="020B0503020000020004" pitchFamily="50" charset="-127"/>
              </a:rPr>
              <a:t>.</a:t>
            </a:r>
          </a:p>
          <a:p>
            <a:r>
              <a:rPr lang="ko-KR" altLang="en-US" sz="1050" dirty="0" smtClean="0">
                <a:effectLst/>
                <a:ea typeface="Malgun Gothic" panose="020B0503020000020004" pitchFamily="50" charset="-127"/>
              </a:rPr>
              <a:t>현재 존재하는 카드 중 가장 높은 코스트를 가지고 있으며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, </a:t>
            </a:r>
            <a:r>
              <a:rPr lang="ko-KR" altLang="en-US" sz="1050" dirty="0" smtClean="0">
                <a:effectLst/>
                <a:ea typeface="Malgun Gothic" panose="020B0503020000020004" pitchFamily="50" charset="-127"/>
              </a:rPr>
              <a:t>딱 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2</a:t>
            </a:r>
            <a:r>
              <a:rPr lang="ko-KR" altLang="en-US" sz="1050" dirty="0" smtClean="0">
                <a:effectLst/>
                <a:ea typeface="Malgun Gothic" panose="020B0503020000020004" pitchFamily="50" charset="-127"/>
              </a:rPr>
              <a:t>장만 존재합니다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.</a:t>
            </a:r>
          </a:p>
          <a:p>
            <a:r>
              <a:rPr lang="ko-KR" altLang="en-US" sz="1050" dirty="0" smtClean="0">
                <a:ea typeface="Malgun Gothic" panose="020B0503020000020004" pitchFamily="50" charset="-127"/>
              </a:rPr>
              <a:t>여기서 한 가지 중요한 것은 코스트를 비교하여 발동되는 멸시와 같은 </a:t>
            </a:r>
            <a:r>
              <a:rPr lang="ko-KR" altLang="en-US" sz="1050" dirty="0" err="1" smtClean="0">
                <a:ea typeface="Malgun Gothic" panose="020B0503020000020004" pitchFamily="50" charset="-127"/>
              </a:rPr>
              <a:t>스킬을</a:t>
            </a:r>
            <a:r>
              <a:rPr lang="ko-KR" altLang="en-US" sz="1050" dirty="0" smtClean="0">
                <a:ea typeface="Malgun Gothic" panose="020B0503020000020004" pitchFamily="50" charset="-127"/>
              </a:rPr>
              <a:t> 가진 </a:t>
            </a:r>
            <a:r>
              <a:rPr lang="en-US" altLang="ko-KR" sz="1050" dirty="0" smtClean="0">
                <a:ea typeface="Malgun Gothic" panose="020B0503020000020004" pitchFamily="50" charset="-127"/>
              </a:rPr>
              <a:t>7</a:t>
            </a:r>
            <a:r>
              <a:rPr lang="ko-KR" altLang="en-US" sz="1050" dirty="0" smtClean="0">
                <a:ea typeface="Malgun Gothic" panose="020B0503020000020004" pitchFamily="50" charset="-127"/>
              </a:rPr>
              <a:t>코스트가 </a:t>
            </a:r>
            <a:endParaRPr lang="en-US" altLang="ko-KR" sz="1050" dirty="0" smtClean="0">
              <a:ea typeface="Malgun Gothic" panose="020B0503020000020004" pitchFamily="50" charset="-127"/>
            </a:endParaRPr>
          </a:p>
          <a:p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8</a:t>
            </a:r>
            <a:r>
              <a:rPr lang="ko-KR" altLang="en-US" sz="1050" dirty="0" smtClean="0">
                <a:effectLst/>
                <a:ea typeface="Malgun Gothic" panose="020B0503020000020004" pitchFamily="50" charset="-127"/>
              </a:rPr>
              <a:t>코스트를 이길 수 없다는 점입니다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. </a:t>
            </a:r>
            <a:r>
              <a:rPr lang="ko-KR" altLang="en-US" sz="1050" dirty="0" smtClean="0">
                <a:effectLst/>
                <a:ea typeface="Malgun Gothic" panose="020B0503020000020004" pitchFamily="50" charset="-127"/>
              </a:rPr>
              <a:t>이가 현재 </a:t>
            </a:r>
            <a:r>
              <a:rPr lang="ko-KR" altLang="en-US" sz="1050" dirty="0" err="1" smtClean="0">
                <a:effectLst/>
                <a:ea typeface="Malgun Gothic" panose="020B0503020000020004" pitchFamily="50" charset="-127"/>
              </a:rPr>
              <a:t>최종덱이</a:t>
            </a:r>
            <a:r>
              <a:rPr lang="ko-KR" altLang="en-US" sz="1050" dirty="0" smtClean="0">
                <a:effectLst/>
                <a:ea typeface="Malgun Gothic" panose="020B0503020000020004" pitchFamily="50" charset="-127"/>
              </a:rPr>
              <a:t> </a:t>
            </a:r>
            <a:r>
              <a:rPr lang="ko-KR" altLang="en-US" sz="1050" dirty="0" err="1" smtClean="0">
                <a:effectLst/>
                <a:ea typeface="Malgun Gothic" panose="020B0503020000020004" pitchFamily="50" charset="-127"/>
              </a:rPr>
              <a:t>짝수덱임을</a:t>
            </a:r>
            <a:r>
              <a:rPr lang="ko-KR" altLang="en-US" sz="1050" dirty="0" smtClean="0">
                <a:effectLst/>
                <a:ea typeface="Malgun Gothic" panose="020B0503020000020004" pitchFamily="50" charset="-127"/>
              </a:rPr>
              <a:t> 알려주는 사실입니다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.</a:t>
            </a:r>
          </a:p>
          <a:p>
            <a:r>
              <a:rPr lang="ko-KR" altLang="en-US" sz="1050" dirty="0" smtClean="0">
                <a:ea typeface="Malgun Gothic" panose="020B0503020000020004" pitchFamily="50" charset="-127"/>
              </a:rPr>
              <a:t>실제로 카드 </a:t>
            </a:r>
            <a:r>
              <a:rPr lang="ko-KR" altLang="en-US" sz="1050" dirty="0" err="1" smtClean="0">
                <a:ea typeface="Malgun Gothic" panose="020B0503020000020004" pitchFamily="50" charset="-127"/>
              </a:rPr>
              <a:t>배틀에서는</a:t>
            </a:r>
            <a:r>
              <a:rPr lang="ko-KR" altLang="en-US" sz="1050" dirty="0" smtClean="0">
                <a:ea typeface="Malgun Gothic" panose="020B0503020000020004" pitchFamily="50" charset="-127"/>
              </a:rPr>
              <a:t> 총 </a:t>
            </a:r>
            <a:r>
              <a:rPr lang="en-US" altLang="ko-KR" sz="1050" dirty="0" smtClean="0">
                <a:ea typeface="Malgun Gothic" panose="020B0503020000020004" pitchFamily="50" charset="-127"/>
              </a:rPr>
              <a:t>20</a:t>
            </a:r>
            <a:r>
              <a:rPr lang="ko-KR" altLang="en-US" sz="1050" dirty="0" smtClean="0">
                <a:ea typeface="Malgun Gothic" panose="020B0503020000020004" pitchFamily="50" charset="-127"/>
              </a:rPr>
              <a:t>코스트를 쓸 수 있는데 아무리 </a:t>
            </a:r>
            <a:r>
              <a:rPr lang="en-US" altLang="ko-KR" sz="105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050" dirty="0" smtClean="0">
                <a:ea typeface="Malgun Gothic" panose="020B0503020000020004" pitchFamily="50" charset="-127"/>
              </a:rPr>
              <a:t>코스트를 추가하더라도 </a:t>
            </a:r>
            <a:r>
              <a:rPr lang="ko-KR" altLang="en-US" sz="1050" dirty="0" err="1" smtClean="0">
                <a:ea typeface="Malgun Gothic" panose="020B0503020000020004" pitchFamily="50" charset="-127"/>
              </a:rPr>
              <a:t>홀수덱이</a:t>
            </a:r>
            <a:endParaRPr lang="en-US" altLang="ko-KR" sz="1050" dirty="0" smtClean="0">
              <a:ea typeface="Malgun Gothic" panose="020B0503020000020004" pitchFamily="50" charset="-127"/>
            </a:endParaRPr>
          </a:p>
          <a:p>
            <a:r>
              <a:rPr lang="ko-KR" altLang="en-US" sz="1050" dirty="0" err="1" smtClean="0">
                <a:effectLst/>
                <a:ea typeface="Malgun Gothic" panose="020B0503020000020004" pitchFamily="50" charset="-127"/>
              </a:rPr>
              <a:t>짝수덱보다</a:t>
            </a:r>
            <a:r>
              <a:rPr lang="ko-KR" altLang="en-US" sz="1050" dirty="0" smtClean="0">
                <a:effectLst/>
                <a:ea typeface="Malgun Gothic" panose="020B0503020000020004" pitchFamily="50" charset="-127"/>
              </a:rPr>
              <a:t> 애매한 코스트를 쓰게 된다는 것도 있기 때문에 카드 활용에 대해서도 불리합니다</a:t>
            </a:r>
            <a:r>
              <a:rPr lang="en-US" altLang="ko-KR" sz="1050" dirty="0" smtClean="0">
                <a:effectLst/>
                <a:ea typeface="Malgun Gothic" panose="020B0503020000020004" pitchFamily="50" charset="-127"/>
              </a:rPr>
              <a:t>. </a:t>
            </a:r>
          </a:p>
          <a:p>
            <a:r>
              <a:rPr lang="ko-KR" altLang="en-US" sz="1050" dirty="0" smtClean="0">
                <a:ea typeface="Malgun Gothic" panose="020B0503020000020004" pitchFamily="50" charset="-127"/>
              </a:rPr>
              <a:t>그렇다고 </a:t>
            </a:r>
            <a:r>
              <a:rPr lang="ko-KR" altLang="en-US" sz="1050" dirty="0" err="1" smtClean="0">
                <a:ea typeface="Malgun Gothic" panose="020B0503020000020004" pitchFamily="50" charset="-127"/>
              </a:rPr>
              <a:t>짝수덱이라</a:t>
            </a:r>
            <a:r>
              <a:rPr lang="ko-KR" altLang="en-US" sz="1050" dirty="0" smtClean="0">
                <a:ea typeface="Malgun Gothic" panose="020B0503020000020004" pitchFamily="50" charset="-127"/>
              </a:rPr>
              <a:t> 해서 무조건 강한 것이 아닌 </a:t>
            </a:r>
            <a:r>
              <a:rPr lang="ko-KR" altLang="en-US" sz="1050" dirty="0" err="1" smtClean="0">
                <a:ea typeface="Malgun Gothic" panose="020B0503020000020004" pitchFamily="50" charset="-127"/>
              </a:rPr>
              <a:t>속성덱</a:t>
            </a:r>
            <a:r>
              <a:rPr lang="en-US" altLang="ko-KR" sz="105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050" dirty="0" err="1" smtClean="0">
                <a:ea typeface="Malgun Gothic" panose="020B0503020000020004" pitchFamily="50" charset="-127"/>
              </a:rPr>
              <a:t>회피덱</a:t>
            </a:r>
            <a:r>
              <a:rPr lang="en-US" altLang="ko-KR" sz="105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050" dirty="0" err="1" smtClean="0">
                <a:ea typeface="Malgun Gothic" panose="020B0503020000020004" pitchFamily="50" charset="-127"/>
              </a:rPr>
              <a:t>치명덱</a:t>
            </a:r>
            <a:r>
              <a:rPr lang="ko-KR" altLang="en-US" sz="1050" dirty="0" smtClean="0">
                <a:ea typeface="Malgun Gothic" panose="020B0503020000020004" pitchFamily="50" charset="-127"/>
              </a:rPr>
              <a:t> 등등 여러 전략에 따라 달라질 것입니다</a:t>
            </a:r>
            <a:r>
              <a:rPr lang="en-US" altLang="ko-KR" sz="1050" dirty="0" smtClean="0">
                <a:ea typeface="Malgun Gothic" panose="020B0503020000020004" pitchFamily="50" charset="-127"/>
              </a:rPr>
              <a:t>.</a:t>
            </a:r>
          </a:p>
          <a:p>
            <a:endParaRPr lang="en-US" altLang="ko-KR" sz="1050" dirty="0">
              <a:effectLst/>
              <a:ea typeface="Malgun Gothic" panose="020B0503020000020004" pitchFamily="50" charset="-127"/>
            </a:endParaRPr>
          </a:p>
          <a:p>
            <a:endParaRPr lang="en-US" altLang="ko-KR" sz="1050" dirty="0" smtClean="0">
              <a:effectLst/>
              <a:ea typeface="Malgun Gothic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05" y="3256263"/>
            <a:ext cx="6207468" cy="21907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-299665" y="520758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8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떡밥 투성이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카마인입니다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교란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직격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공포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혼돈의 관찰자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모든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스킬이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좋지만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가히 압도적이라 말할 수 있습니다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이를 좋은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스텟과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속성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이 받쳐주고 있기 때문에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카마인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하나만으로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짤 가치가 있습니다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905" y="3151488"/>
            <a:ext cx="5820290" cy="24003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732019" y="523064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아만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흑화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</a:t>
            </a:r>
            <a:r>
              <a:rPr lang="en-US" altLang="ko-KR" sz="1100" dirty="0" err="1" smtClean="0">
                <a:ea typeface="Malgun Gothic" panose="020B0503020000020004" pitchFamily="50" charset="-127"/>
              </a:rPr>
              <a:t>ver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떡상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부여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멸시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공포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어둠의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힘계승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역시나 모든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스킬이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좋고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준수한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스텟과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속성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게다가 유일한 약점인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성속성까지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제대로 저격해줍니다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186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6" y="148281"/>
            <a:ext cx="5703159" cy="16192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1275" y="1767531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ffectLst/>
                <a:ea typeface="Malgun Gothic" panose="020B0503020000020004" pitchFamily="50" charset="-127"/>
              </a:rPr>
              <a:t>코 </a:t>
            </a:r>
            <a:r>
              <a:rPr lang="ko-KR" altLang="en-US" sz="1100" dirty="0" err="1" smtClean="0">
                <a:effectLst/>
                <a:ea typeface="Malgun Gothic" panose="020B0503020000020004" pitchFamily="50" charset="-127"/>
              </a:rPr>
              <a:t>가성비갑</a:t>
            </a:r>
            <a:endParaRPr lang="en-US" altLang="ko-KR" sz="1100" dirty="0" smtClean="0">
              <a:effectLst/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간파 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근성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: 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번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웨이와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더불어 속성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코스트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(2),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까지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완소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카드 </a:t>
            </a:r>
            <a:endParaRPr lang="ko-KR" altLang="ko-KR" sz="1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060" y="19694"/>
            <a:ext cx="6343135" cy="18764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717060" y="1767531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ffectLst/>
                <a:ea typeface="Malgun Gothic" panose="020B0503020000020004" pitchFamily="50" charset="-127"/>
              </a:rPr>
              <a:t>코 에이스 카드 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타나토스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</a:t>
            </a:r>
            <a:r>
              <a:rPr lang="en-US" altLang="ko-KR" sz="1100" dirty="0" err="1" smtClean="0">
                <a:ea typeface="Malgun Gothic" panose="020B0503020000020004" pitchFamily="50" charset="-127"/>
              </a:rPr>
              <a:t>ver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endParaRPr lang="en-US" altLang="ko-KR" sz="1100" dirty="0" smtClean="0">
              <a:effectLst/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ffectLst/>
                <a:ea typeface="Calibri" panose="020F0502020204030204" pitchFamily="34" charset="0"/>
              </a:rPr>
              <a:t>카드덱</a:t>
            </a:r>
            <a:r>
              <a:rPr lang="ko-KR" altLang="en-US" sz="1100" dirty="0" smtClean="0">
                <a:effectLst/>
                <a:ea typeface="Calibri" panose="020F0502020204030204" pitchFamily="34" charset="0"/>
              </a:rPr>
              <a:t> </a:t>
            </a:r>
            <a:r>
              <a:rPr lang="ko-KR" altLang="en-US" sz="1100" dirty="0" err="1" smtClean="0">
                <a:effectLst/>
                <a:ea typeface="Calibri" panose="020F0502020204030204" pitchFamily="34" charset="0"/>
              </a:rPr>
              <a:t>종결덱인</a:t>
            </a:r>
            <a:r>
              <a:rPr lang="ko-KR" altLang="en-US" sz="1100" dirty="0" smtClean="0">
                <a:effectLst/>
                <a:ea typeface="Calibri" panose="020F0502020204030204" pitchFamily="34" charset="0"/>
              </a:rPr>
              <a:t> </a:t>
            </a:r>
            <a:r>
              <a:rPr lang="ko-KR" altLang="en-US" sz="1100" dirty="0" err="1" smtClean="0">
                <a:effectLst/>
                <a:ea typeface="Calibri" panose="020F0502020204030204" pitchFamily="34" charset="0"/>
              </a:rPr>
              <a:t>짝수덱의</a:t>
            </a:r>
            <a:r>
              <a:rPr lang="ko-KR" altLang="en-US" sz="1100" dirty="0" smtClean="0">
                <a:effectLst/>
                <a:ea typeface="Calibri" panose="020F0502020204030204" pitchFamily="34" charset="0"/>
              </a:rPr>
              <a:t> 에이스 카드이자 필수 카드</a:t>
            </a:r>
            <a:r>
              <a:rPr lang="en-US" altLang="ko-KR" sz="1100" dirty="0" smtClean="0">
                <a:effectLst/>
                <a:ea typeface="Calibri" panose="020F0502020204030204" pitchFamily="34" charset="0"/>
              </a:rPr>
              <a:t>. </a:t>
            </a:r>
            <a:r>
              <a:rPr lang="ko-KR" altLang="en-US" sz="1100" dirty="0" smtClean="0">
                <a:effectLst/>
                <a:ea typeface="Calibri" panose="020F0502020204030204" pitchFamily="34" charset="0"/>
              </a:rPr>
              <a:t>높은 공격력과 </a:t>
            </a:r>
            <a:r>
              <a:rPr lang="en-US" altLang="ko-KR" sz="1100" dirty="0" smtClean="0">
                <a:effectLst/>
                <a:ea typeface="Calibri" panose="020F0502020204030204" pitchFamily="34" charset="0"/>
              </a:rPr>
              <a:t>3</a:t>
            </a:r>
            <a:r>
              <a:rPr lang="ko-KR" altLang="en-US" sz="1100" dirty="0" smtClean="0">
                <a:effectLst/>
                <a:ea typeface="Calibri" panose="020F0502020204030204" pitchFamily="34" charset="0"/>
              </a:rPr>
              <a:t>개의 슬롯으로 </a:t>
            </a:r>
            <a:r>
              <a:rPr lang="ko-KR" altLang="en-US" sz="1100" dirty="0" err="1" smtClean="0">
                <a:effectLst/>
                <a:ea typeface="Calibri" panose="020F0502020204030204" pitchFamily="34" charset="0"/>
              </a:rPr>
              <a:t>가성비</a:t>
            </a:r>
            <a:r>
              <a:rPr lang="ko-KR" altLang="en-US" sz="1100" dirty="0" smtClean="0">
                <a:effectLst/>
                <a:ea typeface="Calibri" panose="020F0502020204030204" pitchFamily="34" charset="0"/>
              </a:rPr>
              <a:t> </a:t>
            </a:r>
            <a:r>
              <a:rPr lang="ko-KR" altLang="en-US" sz="1100" dirty="0" err="1" smtClean="0">
                <a:effectLst/>
                <a:ea typeface="Calibri" panose="020F0502020204030204" pitchFamily="34" charset="0"/>
              </a:rPr>
              <a:t>톡톡하는</a:t>
            </a:r>
            <a:r>
              <a:rPr lang="ko-KR" altLang="en-US" sz="1100" dirty="0" smtClean="0">
                <a:effectLst/>
                <a:ea typeface="Calibri" panose="020F0502020204030204" pitchFamily="34" charset="0"/>
              </a:rPr>
              <a:t> 카드</a:t>
            </a:r>
            <a:endParaRPr lang="ko-KR" altLang="ko-KR" sz="1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6" y="3168478"/>
            <a:ext cx="5645494" cy="1905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321275" y="5132054"/>
            <a:ext cx="59230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ffectLst/>
                <a:ea typeface="Malgun Gothic" panose="020B0503020000020004" pitchFamily="50" charset="-127"/>
              </a:rPr>
              <a:t>코 계승용 카드</a:t>
            </a:r>
            <a:endParaRPr lang="en-US" altLang="ko-KR" sz="1100" dirty="0" smtClean="0">
              <a:effectLst/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지휘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 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투지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동결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홀수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짝수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가릴 거 없이 모든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덱의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필수 계승 카드로 쓰이는 카드</a:t>
            </a:r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060" y="3220865"/>
            <a:ext cx="6343135" cy="180022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601730" y="513205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ffectLst/>
                <a:ea typeface="Malgun Gothic" panose="020B0503020000020004" pitchFamily="50" charset="-127"/>
              </a:rPr>
              <a:t>코 계승용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, </a:t>
            </a:r>
            <a:r>
              <a:rPr lang="ko-KR" altLang="en-US" sz="1100" dirty="0" err="1" smtClean="0">
                <a:effectLst/>
                <a:ea typeface="Malgun Gothic" panose="020B0503020000020004" pitchFamily="50" charset="-127"/>
              </a:rPr>
              <a:t>가성비갑</a:t>
            </a:r>
            <a:r>
              <a:rPr lang="ko-KR" altLang="en-US" sz="1100" dirty="0" smtClean="0">
                <a:effectLst/>
                <a:ea typeface="Malgun Gothic" panose="020B0503020000020004" pitchFamily="50" charset="-127"/>
              </a:rPr>
              <a:t> 카드</a:t>
            </a:r>
            <a:endParaRPr lang="en-US" altLang="ko-KR" sz="1100" dirty="0" smtClean="0">
              <a:effectLst/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지속 피해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ffectLst/>
                <a:ea typeface="Malgun Gothic" panose="020B0503020000020004" pitchFamily="50" charset="-127"/>
              </a:rPr>
              <a:t>스킬 투지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ffectLst/>
                <a:ea typeface="Malgun Gothic" panose="020B0503020000020004" pitchFamily="50" charset="-127"/>
              </a:rPr>
              <a:t>저주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ffectLst/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홀수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짝수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가릴 거 없이 모든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덱의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필수 계승 카드로 쓰이는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에이스로도 활약 가능</a:t>
            </a:r>
            <a:r>
              <a:rPr lang="en-US" altLang="ko-KR" sz="1100" dirty="0" smtClean="0">
                <a:effectLst/>
                <a:ea typeface="Malgun Gothic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78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0541" cy="12477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37751" y="114969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지휘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292" y="0"/>
            <a:ext cx="6157913" cy="12573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502876" y="1149693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동조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합일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토속성이라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애매하지만 굴려볼 가치는 있다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endParaRPr lang="en-US" altLang="ko-KR" sz="1100" dirty="0">
              <a:ea typeface="Malgun Gothic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9900"/>
            <a:ext cx="5758249" cy="12858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337751" y="32338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격려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291" y="1904392"/>
            <a:ext cx="6157913" cy="12954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502876" y="3165775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강화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응원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  <a:endParaRPr lang="en-US" altLang="ko-KR" sz="1100" dirty="0">
              <a:ea typeface="Malgun Gothic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5939"/>
            <a:ext cx="5758249" cy="124777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395416" y="4920434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강화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강화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  <a:endParaRPr lang="en-US" altLang="ko-KR" sz="1100" dirty="0">
              <a:ea typeface="Malgun Gothic" panose="020B0503020000020004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291" y="3909799"/>
            <a:ext cx="6157913" cy="86677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502876" y="490814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합일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endParaRPr lang="en-US" altLang="ko-KR" sz="1100" dirty="0"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487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73"/>
            <a:ext cx="6743700" cy="8572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35861" y="96342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급습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  <a:endParaRPr lang="en-US" altLang="ko-KR" sz="1100" dirty="0">
              <a:ea typeface="Malgun Gothic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4846" y="1816149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1E4E79"/>
                </a:solidFill>
                <a:ea typeface="Malgun Gothic" panose="020B0503020000020004" pitchFamily="50" charset="-127"/>
              </a:rPr>
              <a:t>3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코스트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47036"/>
            <a:ext cx="5964572" cy="24288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335861" y="480354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가성비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갑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투지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공포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쇠락의 고통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291" y="2180361"/>
            <a:ext cx="6302710" cy="24955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444153" y="475919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강화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억압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: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석화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어둠의 주인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</p:spTree>
    <p:extLst>
      <p:ext uri="{BB962C8B-B14F-4D97-AF65-F5344CB8AC3E}">
        <p14:creationId xmlns:p14="http://schemas.microsoft.com/office/powerpoint/2010/main" val="309436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30349" cy="22574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47047" y="2257425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집중</a:t>
            </a:r>
            <a:r>
              <a:rPr lang="en-US" altLang="ko-KR" sz="1100" dirty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: 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번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저격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지진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요즈족의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민첩함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전설 중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가성비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가장 최악</a:t>
            </a:r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953" y="156725"/>
            <a:ext cx="6443047" cy="180975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315522" y="2123200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필수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전체 카드 중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가성비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갑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기습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통솔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억압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: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기절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속성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코스트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(3),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가성비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뭐 하나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부족한게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없는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대신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스킬은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번 빼고 죄다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교체하는게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좋다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2350"/>
            <a:ext cx="5662569" cy="19431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433431" y="5251656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억압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기절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속성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빨로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1, 2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갈아 치운다면 쓸 가치는 있다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953" y="3400473"/>
            <a:ext cx="6247304" cy="19621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315522" y="5228398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타나토스 대체 카드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통솔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타나토스에 비해 속성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이 아쉬운데다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전부 갈아치워야 한다는 점이 흠이다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772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04514" cy="18002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91486" y="1800225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격앙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14" y="185737"/>
            <a:ext cx="6316910" cy="142875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245915" y="179681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체력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28275"/>
            <a:ext cx="5704514" cy="12477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391486" y="390891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합일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515" y="2467492"/>
            <a:ext cx="6316910" cy="12954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45915" y="386117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코 에이스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타나토스 또는 진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메드닉의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대체 카드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가성비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갑</a:t>
            </a:r>
            <a:endParaRPr lang="en-US" altLang="ko-KR" sz="1100" dirty="0" smtClean="0">
              <a:ea typeface="Malgun Gothic" panose="020B0503020000020004" pitchFamily="50" charset="-127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상위 두 카드보다 부족한 건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개 밖에 채용 못 한다는 점이다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초반덱에서만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활용 가능</a:t>
            </a:r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5535"/>
            <a:ext cx="5704514" cy="128587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475376" y="608266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제압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지진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515" y="4772423"/>
            <a:ext cx="6400800" cy="132397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245915" y="608266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1748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6" y="0"/>
            <a:ext cx="5486400" cy="12954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02382" y="107995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직격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동결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870" y="1"/>
            <a:ext cx="6343135" cy="12954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249921" y="118767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부여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ea typeface="Malgun Gothic" panose="020B0503020000020004" pitchFamily="50" charset="-127"/>
              </a:rPr>
              <a:t>성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기준 기용할 가치 있음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3842"/>
            <a:ext cx="5577016" cy="134302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420130" y="3148283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부여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lvl="1" fontAlgn="ctr"/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016" y="1787842"/>
            <a:ext cx="6507892" cy="130492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156886" y="30237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통솔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52446"/>
            <a:ext cx="5577016" cy="115252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420130" y="4792029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돌격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: 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번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lvl="1" fontAlgn="ctr"/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7016" y="3646351"/>
            <a:ext cx="6507892" cy="124777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058032" y="47746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09609"/>
            <a:ext cx="5577016" cy="88582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-518984" y="6333762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적중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lvl="1" fontAlgn="ctr"/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5870" y="5222721"/>
            <a:ext cx="6409038" cy="120905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058032" y="631265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</p:txBody>
      </p:sp>
    </p:spTree>
    <p:extLst>
      <p:ext uri="{BB962C8B-B14F-4D97-AF65-F5344CB8AC3E}">
        <p14:creationId xmlns:p14="http://schemas.microsoft.com/office/powerpoint/2010/main" val="284699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2" y="139657"/>
            <a:ext cx="5648968" cy="8286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78940" y="968332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공명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lvl="1" fontAlgn="ctr"/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060" y="8671"/>
            <a:ext cx="6277232" cy="6094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060" y="635977"/>
            <a:ext cx="6400799" cy="65494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270028" y="1250249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단결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속성덱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lvl="1" fontAlgn="ctr"/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568496"/>
            <a:ext cx="5717060" cy="79057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-378940" y="2397171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공명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II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홀수덱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lvl="1" fontAlgn="ctr"/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092" y="3187746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1E4E79"/>
                </a:solidFill>
                <a:ea typeface="Malgun Gothic" panose="020B0503020000020004" pitchFamily="50" charset="-127"/>
              </a:rPr>
              <a:t>4</a:t>
            </a:r>
            <a:r>
              <a:rPr lang="en-US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b="1" dirty="0" smtClean="0">
                <a:solidFill>
                  <a:srgbClr val="1E4E79"/>
                </a:solidFill>
                <a:effectLst/>
                <a:ea typeface="Malgun Gothic" panose="020B0503020000020004" pitchFamily="50" charset="-127"/>
              </a:rPr>
              <a:t>코스트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08" y="3473885"/>
            <a:ext cx="5691252" cy="220027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378940" y="5550546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근성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: 5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번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직격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석화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욕망의 저주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</a:t>
            </a:r>
          </a:p>
          <a:p>
            <a:pPr lvl="1" fontAlgn="ctr"/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345" y="3187746"/>
            <a:ext cx="6234948" cy="240982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338120" y="5428672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/>
            <a:endParaRPr lang="ko-KR" altLang="ko-KR" sz="1100" dirty="0" smtClean="0">
              <a:effectLst/>
              <a:ea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1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부여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치명타 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2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지휘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회피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(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한정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예측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(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지진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)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ea typeface="Malgun Gothic" panose="020B0503020000020004" pitchFamily="50" charset="-127"/>
              </a:rPr>
              <a:t>4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몽환의 사슬 계승 가치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o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ea typeface="Malgun Gothic" panose="020B0503020000020004" pitchFamily="50" charset="-127"/>
              </a:rPr>
              <a:t>짝수덱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,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회피덱의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필수 카드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웨이와의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합이 가장 잘 맞는 카드라고 할 수 있다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err="1" smtClean="0">
                <a:ea typeface="Malgun Gothic" panose="020B0503020000020004" pitchFamily="50" charset="-127"/>
              </a:rPr>
              <a:t>스킬을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 갈아치울 필요 없이 그대로 써도 되는 카드 중 하나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 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그나마 바꿔도 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3</a:t>
            </a:r>
            <a:r>
              <a:rPr lang="ko-KR" altLang="en-US" sz="1100" dirty="0" smtClean="0">
                <a:ea typeface="Malgun Gothic" panose="020B0503020000020004" pitchFamily="50" charset="-127"/>
              </a:rPr>
              <a:t>스킬 뿐이다</a:t>
            </a:r>
            <a:r>
              <a:rPr lang="en-US" altLang="ko-KR" sz="1100" dirty="0" smtClean="0">
                <a:ea typeface="Malgun Gothic" panose="020B0503020000020004" pitchFamily="50" charset="-127"/>
              </a:rPr>
              <a:t>.</a:t>
            </a:r>
          </a:p>
          <a:p>
            <a:pPr lvl="1" fontAlgn="ctr"/>
            <a:endParaRPr lang="en-US" altLang="ko-KR" sz="1100" dirty="0" smtClean="0"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90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2723</Words>
  <Application>Microsoft Office PowerPoint</Application>
  <PresentationFormat>와이드스크린</PresentationFormat>
  <Paragraphs>382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Malgun Gothic</vt:lpstr>
      <vt:lpstr>Malgun Gothic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훈</dc:creator>
  <cp:lastModifiedBy>김 훈</cp:lastModifiedBy>
  <cp:revision>20</cp:revision>
  <dcterms:created xsi:type="dcterms:W3CDTF">2019-03-10T15:32:06Z</dcterms:created>
  <dcterms:modified xsi:type="dcterms:W3CDTF">2019-03-10T18:20:22Z</dcterms:modified>
</cp:coreProperties>
</file>